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4" r:id="rId5"/>
    <p:sldId id="277" r:id="rId6"/>
    <p:sldId id="276" r:id="rId7"/>
    <p:sldId id="275" r:id="rId8"/>
    <p:sldId id="263" r:id="rId9"/>
    <p:sldId id="280" r:id="rId10"/>
    <p:sldId id="281" r:id="rId11"/>
    <p:sldId id="262" r:id="rId12"/>
    <p:sldId id="268" r:id="rId13"/>
    <p:sldId id="278" r:id="rId14"/>
    <p:sldId id="273" r:id="rId15"/>
    <p:sldId id="272" r:id="rId16"/>
    <p:sldId id="286" r:id="rId17"/>
    <p:sldId id="267" r:id="rId18"/>
    <p:sldId id="279" r:id="rId19"/>
    <p:sldId id="259" r:id="rId20"/>
    <p:sldId id="266" r:id="rId21"/>
    <p:sldId id="284" r:id="rId22"/>
    <p:sldId id="282" r:id="rId23"/>
    <p:sldId id="285" r:id="rId24"/>
    <p:sldId id="283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343" autoAdjust="0"/>
  </p:normalViewPr>
  <p:slideViewPr>
    <p:cSldViewPr snapToGrid="0">
      <p:cViewPr varScale="1">
        <p:scale>
          <a:sx n="69" d="100"/>
          <a:sy n="69" d="100"/>
        </p:scale>
        <p:origin x="7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B7C5D-2F9B-41F1-A595-248512FF5405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7CB10-36F9-4296-9731-A28EDC827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9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141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006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81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11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681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1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57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30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53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72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B3CE-CB5C-4831-8368-87A86032A186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51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0B3CE-CB5C-4831-8368-87A86032A186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09B86-D895-4ADE-9D45-237FA30C2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81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" y="0"/>
            <a:ext cx="12193057" cy="69195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13664" y="2316163"/>
            <a:ext cx="6303442" cy="1483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Познавательно – исследовательский проект</a:t>
            </a:r>
            <a:endParaRPr lang="ru-RU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«Детям о Великой Отечественной </a:t>
            </a:r>
            <a:r>
              <a:rPr lang="ru-RU" sz="24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войне,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 подвиге, о мужестве, о славе»</a:t>
            </a:r>
            <a:endParaRPr lang="ru-RU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27818" y="4363323"/>
            <a:ext cx="3763546" cy="177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Руководители </a:t>
            </a:r>
            <a:r>
              <a:rPr lang="ru-RU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проекта:</a:t>
            </a:r>
            <a:r>
              <a:rPr lang="ru-RU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</a:t>
            </a: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Басаргина Лариса Александровна</a:t>
            </a:r>
            <a:r>
              <a:rPr lang="ru-RU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                                    </a:t>
            </a: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инструктор по физической </a:t>
            </a:r>
            <a:r>
              <a:rPr lang="ru-RU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культуре</a:t>
            </a:r>
            <a:endParaRPr lang="ru-RU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Лашкевич Анастасия Владимировна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</a:t>
            </a:r>
            <a:r>
              <a:rPr 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0073" y="673637"/>
            <a:ext cx="83506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сад № 516 </a:t>
            </a: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smtClean="0"/>
              <a:t>Городской конкурс-праздник </a:t>
            </a:r>
            <a:r>
              <a:rPr lang="ru-RU" sz="2000" b="1"/>
              <a:t>«Весна. Салют. Победа</a:t>
            </a:r>
            <a:r>
              <a:rPr lang="ru-RU" sz="2000" b="1" smtClean="0"/>
              <a:t>!»</a:t>
            </a:r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8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560"/>
            <a:ext cx="12193057" cy="6919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473" y="1218487"/>
            <a:ext cx="3404698" cy="25535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3" y="2887694"/>
            <a:ext cx="3978046" cy="29835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8174" y="1027906"/>
            <a:ext cx="31953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 презентаций: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Города-герои Великой Отечественной войны"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Животные-помощники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фронте"</a:t>
            </a:r>
          </a:p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82296" y="504908"/>
            <a:ext cx="83070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тематических 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по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патриотическому воспитанию дошкольников</a:t>
            </a:r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77278" y="3906948"/>
            <a:ext cx="42737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мультимедийных презентаций позволило в доступной форме познакомить дошкольников с важными страницами истории Отечества, способствуя формированию патриотических чувств и познавательного интереса.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25345" y="1887993"/>
            <a:ext cx="27082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проведения: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воспитанников с ключевыми событиями ВОВ через наглядный материал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знания детей о героизме защитников Отечества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 о роли животных в военные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14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781"/>
            <a:ext cx="12193057" cy="6919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34" y="600474"/>
            <a:ext cx="3286029" cy="24690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48" y="3098586"/>
            <a:ext cx="6230652" cy="14509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48" y="4539777"/>
            <a:ext cx="1646063" cy="2145978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022" y="4524564"/>
            <a:ext cx="1646063" cy="214597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312" y="4461581"/>
            <a:ext cx="1646063" cy="214597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400" y="4575410"/>
            <a:ext cx="1554615" cy="187163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244022" y="4661736"/>
            <a:ext cx="16963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войне </a:t>
            </a: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участвовало </a:t>
            </a: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свыше семисот </a:t>
            </a: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</a:t>
            </a: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рукопашного боя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590" y="4641836"/>
            <a:ext cx="1582082" cy="12643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6266" y="555651"/>
            <a:ext cx="2505673" cy="33469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7565" y="1835021"/>
            <a:ext cx="2847079" cy="21337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1939" y="4081591"/>
            <a:ext cx="3139712" cy="2365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68600" y="4836303"/>
            <a:ext cx="2059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mtClean="0"/>
              <a:t>Беседа «Спецотряды»</a:t>
            </a: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821279" y="743079"/>
            <a:ext cx="2804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mtClean="0"/>
              <a:t>Экскурсия к памятнику воинам-спортсмена Урала</a:t>
            </a:r>
          </a:p>
          <a:p>
            <a:pPr algn="ctr"/>
            <a:r>
              <a:rPr lang="ru-RU" smtClean="0"/>
              <a:t> (совместно с родителями)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09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560"/>
            <a:ext cx="12193057" cy="6919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652" y="671034"/>
            <a:ext cx="2060766" cy="26517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048" y="679452"/>
            <a:ext cx="3518727" cy="26433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011" y="3509963"/>
            <a:ext cx="3491407" cy="26225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114" y="3492166"/>
            <a:ext cx="3522304" cy="26403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1582" y="1803967"/>
            <a:ext cx="4079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</a:p>
          <a:p>
            <a:pPr algn="ctr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«Монумент войнам – спортсменам  Урала"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0454" y="4232221"/>
            <a:ext cx="2364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«Монумент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войнам – спортсменам  Урала"</a:t>
            </a:r>
          </a:p>
        </p:txBody>
      </p:sp>
    </p:spTree>
    <p:extLst>
      <p:ext uri="{BB962C8B-B14F-4D97-AF65-F5344CB8AC3E}">
        <p14:creationId xmlns:p14="http://schemas.microsoft.com/office/powerpoint/2010/main" val="353209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45" y="1825625"/>
            <a:ext cx="5783709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6672"/>
            <a:ext cx="12193057" cy="6919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42" y="2503173"/>
            <a:ext cx="4321606" cy="3251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09" y="833576"/>
            <a:ext cx="4208417" cy="31563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8354" y="1384790"/>
            <a:ext cx="3670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Возложение цветов, павшим героям</a:t>
            </a:r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84126" y="4458340"/>
            <a:ext cx="4624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Свеча памяти</a:t>
            </a:r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42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6" y="405269"/>
            <a:ext cx="3246577" cy="577169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" y="-2007"/>
            <a:ext cx="12193057" cy="6919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086" y="1142320"/>
            <a:ext cx="4369280" cy="2128723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>
          <a:xfrm>
            <a:off x="1554479" y="1142321"/>
            <a:ext cx="493776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. Альбом "Я помню, я горжусь..."</a:t>
            </a:r>
          </a:p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памяти о подвигах героев ВОВ через семейные истории и детское творчество.</a:t>
            </a:r>
          </a:p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и краткие биографии ветеранов (родственников воспитанников)</a:t>
            </a:r>
            <a:endParaRPr lang="ru-RU" b="0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768436" y="637308"/>
            <a:ext cx="5444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 для патриотического воспитания</a:t>
            </a:r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935260" y="3631784"/>
            <a:ext cx="45361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2. Альбом "Животные-помощники в годы ВОВ"</a:t>
            </a:r>
          </a:p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малоизвестными фактами о роли животных в войне.</a:t>
            </a:r>
          </a:p>
          <a:p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рисунки на тему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«Животные - помощники"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78" y="3413235"/>
            <a:ext cx="1606110" cy="2141479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33" y="3413235"/>
            <a:ext cx="1617373" cy="2156496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463" y="3398220"/>
            <a:ext cx="1628634" cy="217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2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12" y="697842"/>
            <a:ext cx="4109340" cy="547912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8232"/>
            <a:ext cx="12193057" cy="6919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8" y="3869021"/>
            <a:ext cx="1848768" cy="2465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896" y="3907238"/>
            <a:ext cx="1848769" cy="2465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047" y="1677868"/>
            <a:ext cx="1507415" cy="20098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52" y="1674064"/>
            <a:ext cx="1510274" cy="20136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584" y="3900814"/>
            <a:ext cx="1794515" cy="23926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671" y="1658263"/>
            <a:ext cx="1556470" cy="20752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84" y="3869021"/>
            <a:ext cx="1830025" cy="24400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25" y="1674064"/>
            <a:ext cx="2737089" cy="20528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904" y="3907238"/>
            <a:ext cx="1791443" cy="238859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797103" y="631893"/>
            <a:ext cx="93660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работ «Военная техника в детских руках»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отражение детьми истории военной техники 1941-1945 годов через изготовление моделей и праздничных открыток.</a:t>
            </a:r>
            <a:endParaRPr lang="ru-RU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8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6" y="405269"/>
            <a:ext cx="3246577" cy="577169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932"/>
            <a:ext cx="12193057" cy="6919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5455" y="1399308"/>
            <a:ext cx="6354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smtClean="0"/>
              <a:t>«Как красиво взлетают в небо разноцветные огни!</a:t>
            </a:r>
          </a:p>
          <a:p>
            <a:r>
              <a:rPr lang="ru-RU" sz="2000" smtClean="0"/>
              <a:t> Мы сегодня нарисуем праздничный </a:t>
            </a:r>
            <a:r>
              <a:rPr lang="ru-RU" sz="2000"/>
              <a:t>салют - чтобы наши ветераны увидели, как мы помним </a:t>
            </a:r>
            <a:r>
              <a:rPr lang="ru-RU" sz="2000" smtClean="0"/>
              <a:t>и ценим </a:t>
            </a:r>
            <a:r>
              <a:rPr lang="ru-RU" sz="2000"/>
              <a:t>их подвиг!"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37542" y="675025"/>
            <a:ext cx="651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mtClean="0"/>
              <a:t>Изобразительная деятельность «Праздничный салют»</a:t>
            </a:r>
            <a:endParaRPr lang="ru-RU" sz="2000" b="1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27" y="2872904"/>
            <a:ext cx="3953006" cy="29647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366120" y="2277756"/>
            <a:ext cx="2972116" cy="41624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0227" y="1125782"/>
            <a:ext cx="3193158" cy="151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6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9" y="0"/>
            <a:ext cx="12193057" cy="6919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254" r="16843"/>
          <a:stretch/>
        </p:blipFill>
        <p:spPr>
          <a:xfrm>
            <a:off x="6146138" y="2482239"/>
            <a:ext cx="5197960" cy="3496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9513" r="19641"/>
          <a:stretch/>
        </p:blipFill>
        <p:spPr>
          <a:xfrm>
            <a:off x="988865" y="1720148"/>
            <a:ext cx="4964649" cy="36717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00286" y="5485235"/>
            <a:ext cx="290324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Танец «Красные маки»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65721" y="1915125"/>
            <a:ext cx="3405931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Песня «И всё о той весне…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12707" y="722253"/>
            <a:ext cx="6378672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праздниках 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3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7" y="365125"/>
            <a:ext cx="7749117" cy="58118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4949" y="60045"/>
            <a:ext cx="12415126" cy="6919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36" y="3282637"/>
            <a:ext cx="3446104" cy="25845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892" y="2288020"/>
            <a:ext cx="2650841" cy="35791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799" y="3765569"/>
            <a:ext cx="3736259" cy="2101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799" y="1776645"/>
            <a:ext cx="3736258" cy="18778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80605" y="601514"/>
            <a:ext cx="8433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«Зарница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военно – спортивный праздник, который дает детям бурю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эмоций.</a:t>
            </a:r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5209" y="1427267"/>
            <a:ext cx="4046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А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еще, это отличная возможность весело провести время, проявить свои способности и получить полезные навыки. Юным участникам игры предстояло показать свою силу и ловкость в конкретных заданиях. </a:t>
            </a:r>
          </a:p>
        </p:txBody>
      </p:sp>
    </p:spTree>
    <p:extLst>
      <p:ext uri="{BB962C8B-B14F-4D97-AF65-F5344CB8AC3E}">
        <p14:creationId xmlns:p14="http://schemas.microsoft.com/office/powerpoint/2010/main" val="405416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30781"/>
            <a:ext cx="12193057" cy="6919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23" y="1735873"/>
            <a:ext cx="4730906" cy="35481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624" y="1735873"/>
            <a:ext cx="4724809" cy="35420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77841" y="799455"/>
            <a:ext cx="167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4035" y="5349875"/>
            <a:ext cx="432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«На одной лыжне»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2933" y="5337468"/>
            <a:ext cx="405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на сплочение группы « Ранение»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1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0780"/>
            <a:ext cx="12193057" cy="69195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80969" y="1997943"/>
            <a:ext cx="100300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ребёнка – это основа формирования будущего 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воспитания 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патриотизма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в настоящее время сложна.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достичь определённого результата, необходимо использовать 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методы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воздействия на ребёнка, на его 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эмоциональную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нравственную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сферы.</a:t>
            </a:r>
          </a:p>
          <a:p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методы должны: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Гармонично и естественно наполнять мировоззрение 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нравственным содержанием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Раскрывать новые, ранее неизвестные или непонятные ребёнку стороны окружающей действительности.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Быть доступными для восприятия.</a:t>
            </a:r>
          </a:p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чувство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не возникает само по себе – его надо воспитывать в ребёнке.</a:t>
            </a:r>
            <a:b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большую работу по воспитанию у детей 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патриотических чувств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необходимо вести в 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5536" y="1259408"/>
            <a:ext cx="2759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39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919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302" y="2738719"/>
            <a:ext cx="4249782" cy="3187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278" y="808664"/>
            <a:ext cx="4069128" cy="30518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1843" y="613543"/>
            <a:ext cx="4378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Строевая подготовка команды "Моряки"</a:t>
            </a:r>
            <a:endParaRPr 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1843" y="1382984"/>
            <a:ext cx="6113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Наши юные моряки демонстрируют:</a:t>
            </a:r>
            <a:b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• Четкое выполнение строевых команд</a:t>
            </a:r>
            <a:b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• Слаженность движений в 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отряда</a:t>
            </a:r>
            <a:b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• Настоящую морскую выправку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82194" y="447505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Молодцы, "Моряки"! </a:t>
            </a: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тренировка делает вас более сплоченным и подготовленным отрядом. Так держать!</a:t>
            </a:r>
          </a:p>
        </p:txBody>
      </p:sp>
    </p:spTree>
    <p:extLst>
      <p:ext uri="{BB962C8B-B14F-4D97-AF65-F5344CB8AC3E}">
        <p14:creationId xmlns:p14="http://schemas.microsoft.com/office/powerpoint/2010/main" val="136564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6" y="405269"/>
            <a:ext cx="3246577" cy="577169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4" y="0"/>
            <a:ext cx="12193057" cy="6919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88" y="3065752"/>
            <a:ext cx="7375631" cy="24625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6817" y="485540"/>
            <a:ext cx="825730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  <a:p>
            <a:pPr algn="ctr"/>
            <a:endParaRPr lang="ru-RU" sz="22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Папки-передвижки, памятки</a:t>
            </a:r>
          </a:p>
          <a:p>
            <a:pPr algn="ctr"/>
            <a:endPara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46818" y="3081451"/>
            <a:ext cx="2064328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>
                <a:latin typeface="Times New Roman" panose="02020603050405020304" pitchFamily="18" charset="0"/>
                <a:cs typeface="Times New Roman" panose="02020603050405020304" pitchFamily="18" charset="0"/>
              </a:rPr>
              <a:t>✓ Как объяснить войну дошкольнику</a:t>
            </a:r>
            <a:br>
              <a:rPr lang="ru-RU" sz="17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>
                <a:latin typeface="Times New Roman" panose="02020603050405020304" pitchFamily="18" charset="0"/>
                <a:cs typeface="Times New Roman" panose="02020603050405020304" pitchFamily="18" charset="0"/>
              </a:rPr>
              <a:t>✓ Какие слова использовать</a:t>
            </a:r>
            <a:br>
              <a:rPr lang="ru-RU" sz="17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>
                <a:latin typeface="Times New Roman" panose="02020603050405020304" pitchFamily="18" charset="0"/>
                <a:cs typeface="Times New Roman" panose="02020603050405020304" pitchFamily="18" charset="0"/>
              </a:rPr>
              <a:t>✓ Какие книги и мультфильмы подобрать</a:t>
            </a:r>
            <a:br>
              <a:rPr lang="ru-RU" sz="17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>
                <a:latin typeface="Times New Roman" panose="02020603050405020304" pitchFamily="18" charset="0"/>
                <a:cs typeface="Times New Roman" panose="02020603050405020304" pitchFamily="18" charset="0"/>
              </a:rPr>
              <a:t>✓ Как отвечать на сложные вопросы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4646" y="2270662"/>
            <a:ext cx="6738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Папка-передвижка и памятка для родителей </a:t>
            </a:r>
          </a:p>
          <a:p>
            <a:pPr algn="ctr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"Как рассказать ребенку о войне»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51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195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10788" y="1225834"/>
            <a:ext cx="994301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детей и родителей по изучению Великой Отечественной войны приводит к значимым образовательным и воспитательным 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результатам:</a:t>
            </a:r>
          </a:p>
          <a:p>
            <a:pPr algn="ctr"/>
            <a:endParaRPr lang="ru-RU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Создается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прочная связь между поколениями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получают достоверную информацию из семейных источников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Сохраняются и передаются семейные традиции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>
                <a:solidFill>
                  <a:srgbClr val="F8F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>
                <a:solidFill>
                  <a:srgbClr val="F8F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19349" y="3693704"/>
            <a:ext cx="100344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Систематическая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работа по изучению истории ВОВ позволяет не только сохранить память о героическом прошлом, но и способствует гармоничному развитию личности ребенка, укреплению семейных ценностей и формированию гражданской позиции подрастающего поколения. Это инвестиция в будущее, которая дает свои плоды уже сегодня - в виде осознанных, благодарных и патриотически настроенных детей.</a:t>
            </a:r>
          </a:p>
        </p:txBody>
      </p:sp>
    </p:spTree>
    <p:extLst>
      <p:ext uri="{BB962C8B-B14F-4D97-AF65-F5344CB8AC3E}">
        <p14:creationId xmlns:p14="http://schemas.microsoft.com/office/powerpoint/2010/main" val="357649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6" y="405269"/>
            <a:ext cx="3246577" cy="577169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962"/>
            <a:ext cx="12193057" cy="6919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4609" y="595514"/>
            <a:ext cx="8721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b="1"/>
              <a:t>Результаты реализации патриотического проекта</a:t>
            </a:r>
            <a:r>
              <a:rPr lang="ru-RU"/>
              <a:t/>
            </a:r>
            <a:br>
              <a:rPr lang="ru-RU"/>
            </a:br>
            <a:r>
              <a:rPr lang="ru-RU" b="1" smtClean="0"/>
              <a:t>«Детям </a:t>
            </a:r>
            <a:r>
              <a:rPr lang="ru-RU" b="1"/>
              <a:t>о Великой Отечественной </a:t>
            </a:r>
            <a:r>
              <a:rPr lang="ru-RU" b="1" smtClean="0"/>
              <a:t>войне, о подвиге, о мужестве, о славе»</a:t>
            </a: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54626" y="1638743"/>
            <a:ext cx="32004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smtClean="0"/>
              <a:t> </a:t>
            </a:r>
            <a:r>
              <a:rPr lang="ru-RU" sz="1400" b="1"/>
              <a:t>Образовательные достижения:</a:t>
            </a:r>
            <a:endParaRPr lang="ru-RU" sz="1400"/>
          </a:p>
          <a:p>
            <a:r>
              <a:rPr lang="ru-RU" sz="1400"/>
              <a:t>Дети познакомились с ключевыми понятиями:</a:t>
            </a:r>
            <a:br>
              <a:rPr lang="ru-RU" sz="1400"/>
            </a:br>
            <a:r>
              <a:rPr lang="ru-RU" sz="1400"/>
              <a:t>• Узнали 7 городов-героев и их подвиги</a:t>
            </a:r>
            <a:br>
              <a:rPr lang="ru-RU" sz="1400"/>
            </a:br>
            <a:r>
              <a:rPr lang="ru-RU" sz="1400"/>
              <a:t>• Изучили 5 видов военной техники 1941-1945 гг.</a:t>
            </a:r>
            <a:br>
              <a:rPr lang="ru-RU" sz="1400"/>
            </a:br>
            <a:r>
              <a:rPr lang="ru-RU" sz="1400"/>
              <a:t>• Запомнили </a:t>
            </a:r>
            <a:r>
              <a:rPr lang="ru-RU" sz="1400" smtClean="0"/>
              <a:t>животных-помощников, помогавшим на фронте</a:t>
            </a:r>
            <a:endParaRPr lang="ru-RU" sz="1400"/>
          </a:p>
        </p:txBody>
      </p:sp>
      <p:sp>
        <p:nvSpPr>
          <p:cNvPr id="8" name="TextBox 7"/>
          <p:cNvSpPr txBox="1"/>
          <p:nvPr/>
        </p:nvSpPr>
        <p:spPr>
          <a:xfrm>
            <a:off x="630381" y="4035745"/>
            <a:ext cx="34428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smtClean="0"/>
              <a:t> </a:t>
            </a:r>
            <a:r>
              <a:rPr lang="ru-RU" sz="1400" b="1"/>
              <a:t>Развитие практических навыков:</a:t>
            </a:r>
            <a:endParaRPr lang="ru-RU" sz="1400"/>
          </a:p>
          <a:p>
            <a:r>
              <a:rPr lang="ru-RU" sz="1400"/>
              <a:t>Создано 25+ творческих работ:</a:t>
            </a:r>
            <a:br>
              <a:rPr lang="ru-RU" sz="1400"/>
            </a:br>
            <a:r>
              <a:rPr lang="ru-RU" sz="1400"/>
              <a:t>✓ Макеты военной техники</a:t>
            </a:r>
            <a:br>
              <a:rPr lang="ru-RU" sz="1400"/>
            </a:br>
            <a:r>
              <a:rPr lang="ru-RU" sz="1400"/>
              <a:t>✓ Поздравительные открытки ветеранам</a:t>
            </a:r>
            <a:br>
              <a:rPr lang="ru-RU" sz="1400"/>
            </a:br>
            <a:r>
              <a:rPr lang="ru-RU" sz="1400"/>
              <a:t>✓ Рисунки «Праздничный салют»</a:t>
            </a:r>
          </a:p>
          <a:p>
            <a:r>
              <a:rPr lang="ru-RU" sz="1400"/>
              <a:t>Освоены новые техники:</a:t>
            </a:r>
            <a:br>
              <a:rPr lang="ru-RU" sz="1400"/>
            </a:br>
            <a:r>
              <a:rPr lang="ru-RU" sz="1400" smtClean="0"/>
              <a:t>• </a:t>
            </a:r>
            <a:r>
              <a:rPr lang="ru-RU" sz="1400"/>
              <a:t>Гуашевая живопись</a:t>
            </a:r>
            <a:br>
              <a:rPr lang="ru-RU" sz="1400"/>
            </a:br>
            <a:r>
              <a:rPr lang="ru-RU" sz="1400"/>
              <a:t>• Коллажирование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9920" y="1690688"/>
            <a:ext cx="37314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smtClean="0"/>
              <a:t>Социально-значимые </a:t>
            </a:r>
            <a:r>
              <a:rPr lang="ru-RU" sz="1400" b="1"/>
              <a:t>результаты:</a:t>
            </a:r>
            <a:endParaRPr lang="ru-RU" sz="140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smtClean="0"/>
              <a:t>Проведены 2 тематические экскурсии</a:t>
            </a:r>
            <a:endParaRPr lang="ru-RU" sz="140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/>
              <a:t>Организовано возложение цветов к </a:t>
            </a:r>
            <a:r>
              <a:rPr lang="ru-RU" sz="1400" smtClean="0"/>
              <a:t>1 памятнику</a:t>
            </a:r>
            <a:endParaRPr lang="ru-RU" sz="140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/>
              <a:t>Изданы 2 альбома:</a:t>
            </a:r>
            <a:br>
              <a:rPr lang="ru-RU" sz="1400"/>
            </a:br>
            <a:r>
              <a:rPr lang="ru-RU" sz="1400"/>
              <a:t>• «Животные-помощники</a:t>
            </a:r>
            <a:r>
              <a:rPr lang="ru-RU" sz="1400" smtClean="0"/>
              <a:t>»</a:t>
            </a:r>
          </a:p>
          <a:p>
            <a:r>
              <a:rPr lang="ru-RU" sz="1400"/>
              <a:t> </a:t>
            </a:r>
            <a:r>
              <a:rPr lang="ru-RU" sz="1400" smtClean="0"/>
              <a:t>       (12 страниц)</a:t>
            </a:r>
            <a:r>
              <a:rPr lang="ru-RU" sz="1400"/>
              <a:t/>
            </a:r>
            <a:br>
              <a:rPr lang="ru-RU" sz="1400"/>
            </a:br>
            <a:r>
              <a:rPr lang="ru-RU" sz="1400" smtClean="0"/>
              <a:t>       • </a:t>
            </a:r>
            <a:r>
              <a:rPr lang="ru-RU" sz="1400"/>
              <a:t>«Я помню, я </a:t>
            </a:r>
            <a:r>
              <a:rPr lang="ru-RU" sz="1400" smtClean="0"/>
              <a:t> горжусь»</a:t>
            </a:r>
          </a:p>
          <a:p>
            <a:r>
              <a:rPr lang="ru-RU" sz="1400"/>
              <a:t> </a:t>
            </a:r>
            <a:r>
              <a:rPr lang="ru-RU" sz="1400" smtClean="0"/>
              <a:t>        (</a:t>
            </a:r>
            <a:r>
              <a:rPr lang="ru-RU" sz="1400"/>
              <a:t>15 семейных историй)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40253" y="4123754"/>
            <a:ext cx="26635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smtClean="0"/>
              <a:t>Работа </a:t>
            </a:r>
            <a:r>
              <a:rPr lang="ru-RU" sz="1400" b="1"/>
              <a:t>с родителями:</a:t>
            </a:r>
            <a:endParaRPr lang="ru-RU" sz="14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/>
              <a:t>Вовлечено 18 семей в проектную деятельность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smtClean="0"/>
              <a:t>Распространено 20 </a:t>
            </a:r>
            <a:r>
              <a:rPr lang="ru-RU" sz="1400"/>
              <a:t>памяток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/>
              <a:t>Проведено </a:t>
            </a:r>
            <a:r>
              <a:rPr lang="ru-RU" sz="1400" smtClean="0"/>
              <a:t>2 </a:t>
            </a:r>
            <a:r>
              <a:rPr lang="ru-RU" sz="1400"/>
              <a:t>консультации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87008" y="1683425"/>
            <a:ext cx="28228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smtClean="0"/>
              <a:t> </a:t>
            </a:r>
            <a:r>
              <a:rPr lang="ru-RU" sz="1400" b="1"/>
              <a:t>Методические разработки:</a:t>
            </a:r>
            <a:endParaRPr lang="ru-RU" sz="14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/>
              <a:t>Создана картотека:</a:t>
            </a:r>
            <a:br>
              <a:rPr lang="ru-RU" sz="1400"/>
            </a:br>
            <a:r>
              <a:rPr lang="ru-RU" sz="1400"/>
              <a:t>• 8 дидактических игр</a:t>
            </a:r>
            <a:br>
              <a:rPr lang="ru-RU" sz="1400"/>
            </a:br>
            <a:r>
              <a:rPr lang="ru-RU" sz="1400"/>
              <a:t>• 5 военно-спортивных эстафет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/>
              <a:t>Оформлена </a:t>
            </a:r>
            <a:r>
              <a:rPr lang="ru-RU" sz="1400" smtClean="0"/>
              <a:t>папка-передвижка, памятка</a:t>
            </a:r>
            <a:endParaRPr lang="ru-RU" sz="14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/>
              <a:t>Подготовлено 4 мультимедийные </a:t>
            </a:r>
            <a:r>
              <a:rPr lang="ru-RU" sz="1400" smtClean="0"/>
              <a:t>презентации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67867" y="4077297"/>
            <a:ext cx="28228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/>
              <a:t>Перспективы развития:</a:t>
            </a:r>
            <a:endParaRPr lang="ru-RU" sz="14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/>
              <a:t>Создание виртуального музея боевой славы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smtClean="0"/>
              <a:t>Участие </a:t>
            </a:r>
            <a:r>
              <a:rPr lang="ru-RU" sz="1400"/>
              <a:t>в городском конкурсе патриотических </a:t>
            </a:r>
            <a:r>
              <a:rPr lang="ru-RU" sz="1400" smtClean="0"/>
              <a:t>проектов</a:t>
            </a:r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34808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6" y="405269"/>
            <a:ext cx="3246577" cy="577169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61560"/>
            <a:ext cx="12193057" cy="69195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04356" y="2302609"/>
            <a:ext cx="922712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Завершая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наш проект, мы хотим сказать: память о Великой Победе — это не только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прошлое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. Это будущее, которое мы создаём сегодня, рассказывая детям о мужестве, чести и любви к Отечеству. </a:t>
            </a:r>
            <a:endParaRPr lang="ru-RU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 их сердцах навсегда останется благодарность героям и желание беречь мир, который был завоёван такой высокой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ценой».</a:t>
            </a:r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16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61560"/>
            <a:ext cx="12193057" cy="69195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4408" y="1787139"/>
            <a:ext cx="10103592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патриотического воспитания у дошкольников и целостного представления о героях Великой Отечественной Войны, их подвиге. Воспитание чувства патриотизма, гордости за свою страну. </a:t>
            </a:r>
            <a:endParaRPr lang="ru-RU" sz="20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408" y="3121868"/>
            <a:ext cx="106984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нравственно-патриотических качеств у дошкольников.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чувства гордости за героизм уральского народа, любовь к Родине.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духовного мира детей через ознакомление с художественной литературой, средствами художественно-эстетического воспитания.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семей к участию в воспитательном процессе на основе педагогического сотрудничества.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начальной строевой подготовки.</a:t>
            </a:r>
          </a:p>
        </p:txBody>
      </p:sp>
    </p:spTree>
    <p:extLst>
      <p:ext uri="{BB962C8B-B14F-4D97-AF65-F5344CB8AC3E}">
        <p14:creationId xmlns:p14="http://schemas.microsoft.com/office/powerpoint/2010/main" val="399983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195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4000" y="696278"/>
            <a:ext cx="9879875" cy="536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воспитанников</a:t>
            </a: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b="1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7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Приобретение знаний об истории Родины.</a:t>
            </a:r>
            <a:endParaRPr lang="en-US" sz="170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Проявить </a:t>
            </a:r>
            <a:r>
              <a:rPr lang="ru-RU" sz="1700">
                <a:latin typeface="Times New Roman" panose="02020603050405020304" pitchFamily="18" charset="0"/>
                <a:cs typeface="Times New Roman" panose="02020603050405020304" pitchFamily="18" charset="0"/>
              </a:rPr>
              <a:t>свои чувства и закрепить полученные знания через творческую деятельность, создавая модели военной техники и тематические альбомы</a:t>
            </a:r>
            <a:r>
              <a:rPr lang="ru-RU" sz="1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70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уважения к ветеранам </a:t>
            </a:r>
            <a:r>
              <a:rPr lang="ru-RU" sz="1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ВОВ.</a:t>
            </a:r>
            <a:endParaRPr lang="ru-RU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70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и активизация словарного запаса детей, умение </a:t>
            </a:r>
            <a:r>
              <a:rPr lang="ru-RU" sz="1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составлять </a:t>
            </a:r>
            <a:r>
              <a:rPr lang="ru-RU" sz="1700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описательные рассказы по теме</a:t>
            </a:r>
            <a:r>
              <a:rPr lang="ru-RU" sz="1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70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воспитанников интереса к ИЗО деятельности, положительного настроения от чтения и участия в различных </a:t>
            </a:r>
            <a:r>
              <a:rPr lang="ru-RU" sz="1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играх, праздниках.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1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70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педагогической культуры родителей, установление с ними доверительных и партнёрских отношений</a:t>
            </a:r>
            <a:r>
              <a:rPr lang="ru-RU" sz="1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рекомендаций «Как рассказать ребенку о войне».</a:t>
            </a:r>
            <a:endParaRPr lang="ru-RU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экскурсии к монументу «Войны-спортсмены Урала».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70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профессиональной компетентности в вопросах просмотров и подготовки педагогов.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17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8277" y="619283"/>
            <a:ext cx="432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результат</a:t>
            </a:r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68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19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1937" y="707370"/>
            <a:ext cx="10411491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познавательно-исследовательского проекта</a:t>
            </a:r>
          </a:p>
          <a:p>
            <a:pPr algn="ctr">
              <a:spcAft>
                <a:spcPts val="800"/>
              </a:spcAft>
            </a:pP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 Детям о Великой Отечественной Войне, о подвиге, о мужестве, о славе»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61937" y="1690688"/>
            <a:ext cx="100443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Подготовительный этап</a:t>
            </a:r>
          </a:p>
          <a:p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2 недели – организационная работа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подготовка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конспектов бесед («Войны-спортсмены Урала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«Города-герои»)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литературы («На одной лыжне», «Ранение», «Моряки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методов и технологий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картотеки:</a:t>
            </a:r>
            <a:b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• Дидактические игры («Узнай технику ВОВ»)</a:t>
            </a:r>
            <a:b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• Военно-спортивные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эстафеты 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«Как рассказать ребенку о войне?»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материалов для папки-передвижки</a:t>
            </a:r>
          </a:p>
          <a:p>
            <a:pPr>
              <a:buFont typeface="+mj-lt"/>
              <a:buAutoNum type="arabicPeriod"/>
            </a:pP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развивающей среды: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Подготовка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презентаций («Города-герои», «Животные на войне»)</a:t>
            </a:r>
            <a:endParaRPr lang="ru-RU" b="0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54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61560"/>
            <a:ext cx="12193057" cy="69195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79073" y="572433"/>
            <a:ext cx="8950036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познавательно-исследовательского проекта</a:t>
            </a:r>
          </a:p>
          <a:p>
            <a:pPr algn="ctr">
              <a:spcAft>
                <a:spcPts val="800"/>
              </a:spcAft>
            </a:pP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о Великой Отечественной Войне, о подвиге, о мужестве, о славе»</a:t>
            </a:r>
            <a:b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38300" y="1341520"/>
            <a:ext cx="1023158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>
                <a:latin typeface="Times New Roman" panose="02020603050405020304" pitchFamily="18" charset="0"/>
                <a:cs typeface="Times New Roman" panose="02020603050405020304" pitchFamily="18" charset="0"/>
              </a:rPr>
              <a:t>II. Основной </a:t>
            </a:r>
            <a:r>
              <a:rPr lang="ru-RU" sz="17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 sz="17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(3-4 </a:t>
            </a:r>
            <a:r>
              <a:rPr lang="ru-RU" sz="1700" i="1">
                <a:latin typeface="Times New Roman" panose="02020603050405020304" pitchFamily="18" charset="0"/>
                <a:cs typeface="Times New Roman" panose="02020603050405020304" pitchFamily="18" charset="0"/>
              </a:rPr>
              <a:t>недели – практическая деятельность</a:t>
            </a:r>
            <a:r>
              <a:rPr lang="ru-RU" sz="17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ru-RU" sz="155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технология по модели трех вопросов</a:t>
            </a:r>
          </a:p>
          <a:p>
            <a:pPr>
              <a:buFont typeface="+mj-lt"/>
              <a:buAutoNum type="arabicPeriod"/>
            </a:pPr>
            <a:r>
              <a:rPr lang="ru-RU" sz="155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</a:t>
            </a:r>
            <a:r>
              <a:rPr lang="ru-RU" sz="1550" b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направление:</a:t>
            </a:r>
            <a:endParaRPr lang="ru-RU" sz="155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ru-RU" sz="1550">
                <a:latin typeface="Times New Roman" panose="02020603050405020304" pitchFamily="18" charset="0"/>
                <a:cs typeface="Times New Roman" panose="02020603050405020304" pitchFamily="18" charset="0"/>
              </a:rPr>
              <a:t>Показ презентаций:</a:t>
            </a:r>
            <a:br>
              <a:rPr lang="ru-RU" sz="155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5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«Животные-помощники на войне», «Герои ВОВ»</a:t>
            </a:r>
            <a:r>
              <a:rPr lang="ru-RU" sz="155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0">
                <a:latin typeface="Times New Roman" panose="02020603050405020304" pitchFamily="18" charset="0"/>
                <a:cs typeface="Times New Roman" panose="02020603050405020304" pitchFamily="18" charset="0"/>
              </a:rPr>
              <a:t>• «Памятники Екатеринбурга</a:t>
            </a:r>
            <a:r>
              <a:rPr lang="ru-RU" sz="15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«Города-герои»</a:t>
            </a:r>
            <a:endParaRPr lang="ru-RU" sz="155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ru-RU" sz="155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беседы с использованием наглядности</a:t>
            </a:r>
          </a:p>
          <a:p>
            <a:pPr>
              <a:buFont typeface="+mj-lt"/>
              <a:buAutoNum type="arabicPeriod"/>
            </a:pPr>
            <a:r>
              <a:rPr lang="ru-RU" sz="1550" b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Художественно-творческая деятельность:</a:t>
            </a:r>
            <a:endParaRPr lang="ru-RU" sz="155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ru-RU" sz="155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Изготовление:</a:t>
            </a:r>
            <a:br>
              <a:rPr lang="ru-RU" sz="155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0">
                <a:latin typeface="Times New Roman" panose="02020603050405020304" pitchFamily="18" charset="0"/>
                <a:cs typeface="Times New Roman" panose="02020603050405020304" pitchFamily="18" charset="0"/>
              </a:rPr>
              <a:t>• Поделок военной техники</a:t>
            </a:r>
            <a:br>
              <a:rPr lang="ru-RU" sz="155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0">
                <a:latin typeface="Times New Roman" panose="02020603050405020304" pitchFamily="18" charset="0"/>
                <a:cs typeface="Times New Roman" panose="02020603050405020304" pitchFamily="18" charset="0"/>
              </a:rPr>
              <a:t>• Открыток ветеранам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ru-RU" sz="155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«Праздничный салют»</a:t>
            </a:r>
          </a:p>
          <a:p>
            <a:pPr>
              <a:buFont typeface="+mj-lt"/>
              <a:buAutoNum type="arabicPeriod"/>
            </a:pPr>
            <a:r>
              <a:rPr lang="ru-RU" sz="1550" b="1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деятельность:</a:t>
            </a:r>
            <a:endParaRPr lang="ru-RU" sz="155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ru-RU" sz="155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(«Назови город-герой</a:t>
            </a:r>
            <a:r>
              <a:rPr lang="ru-RU" sz="15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«Узнай и назови военную технику»,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ru-RU" sz="155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«Как называется военный?»)</a:t>
            </a:r>
            <a:endParaRPr lang="ru-RU" sz="155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ru-RU" sz="15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Сюжетно-ролевые игры: «На одной лыжне», «Ранение»</a:t>
            </a:r>
            <a:endParaRPr lang="ru-RU" sz="155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1550" b="1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мероприятия с родителями:</a:t>
            </a:r>
            <a:endParaRPr lang="ru-RU" sz="155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ru-RU" sz="155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к памятнику «Воинам-спортсменам Урала</a:t>
            </a:r>
            <a:r>
              <a:rPr lang="ru-RU" sz="15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55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ru-RU" sz="155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альбомов </a:t>
            </a:r>
            <a:r>
              <a:rPr lang="ru-RU" sz="15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помню, я горжусь», «Животные-помощники на войне»</a:t>
            </a:r>
            <a:endParaRPr lang="ru-RU" sz="15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20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61560"/>
            <a:ext cx="12193057" cy="69195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6509" y="537453"/>
            <a:ext cx="9670473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Этапы 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познавательно-исследовательского проекта</a:t>
            </a:r>
            <a:endParaRPr 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« Детям о Великой Отечественной Войне, о подвиге, о мужестве, о славе»</a:t>
            </a:r>
            <a:b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130" y="1822569"/>
            <a:ext cx="527685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Военно-патриотические мероприятия: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конкурсе «Зарница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праздник «23 февраля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Показательные выступления команды «Моряки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результатов:</a:t>
            </a:r>
          </a:p>
          <a:p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детских 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«Военная техника»</a:t>
            </a:r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созданных 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альбомов «Животные-помощники»,</a:t>
            </a:r>
          </a:p>
          <a:p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«Я помню», «Я горжусь»</a:t>
            </a:r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Отчетный фотоальбом проекта</a:t>
            </a:r>
          </a:p>
          <a:p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47980" y="2238494"/>
            <a:ext cx="517900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Рефлексия:</a:t>
            </a:r>
          </a:p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детских 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достижений</a:t>
            </a:r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реализации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Все мероприятия адаптированы для дошкольного возраста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 на региональный компонент (Урал)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Сочетание познавательной, игровой и продуктивной деятельности</a:t>
            </a:r>
          </a:p>
          <a:p>
            <a:endParaRPr lang="ru-RU" sz="1600" b="1"/>
          </a:p>
        </p:txBody>
      </p:sp>
      <p:sp>
        <p:nvSpPr>
          <p:cNvPr id="8" name="TextBox 7"/>
          <p:cNvSpPr txBox="1"/>
          <p:nvPr/>
        </p:nvSpPr>
        <p:spPr>
          <a:xfrm>
            <a:off x="1071130" y="1540612"/>
            <a:ext cx="9733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III. Заключительный 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1-2 недели – подведение итогов)</a:t>
            </a:r>
          </a:p>
        </p:txBody>
      </p:sp>
    </p:spTree>
    <p:extLst>
      <p:ext uri="{BB962C8B-B14F-4D97-AF65-F5344CB8AC3E}">
        <p14:creationId xmlns:p14="http://schemas.microsoft.com/office/powerpoint/2010/main" val="100813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9195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44957" y="3509963"/>
            <a:ext cx="1990165" cy="3065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31211" y="3503284"/>
            <a:ext cx="1990165" cy="3065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63372" y="3532592"/>
            <a:ext cx="19580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Спросить у старших (родители, старшие братья и сестры, воспитатель)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в </a:t>
            </a:r>
            <a:r>
              <a:rPr lang="ru-RU" sz="1400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Сходить (съездить) на экскурсию к памятнику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книгах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библиотеке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49768" y="3835139"/>
            <a:ext cx="2584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знаем</a:t>
            </a:r>
            <a:r>
              <a:rPr lang="ru-RU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3703534" y="4120963"/>
            <a:ext cx="2584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хотим знаем</a:t>
            </a:r>
            <a:r>
              <a:rPr lang="ru-RU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087243" y="3747742"/>
            <a:ext cx="2584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знаем</a:t>
            </a:r>
            <a:r>
              <a:rPr lang="ru-RU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97041" y="3459780"/>
            <a:ext cx="1990165" cy="3065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15350" y="3503284"/>
            <a:ext cx="196262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военных профессий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Вечный огонь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Особые военные задания для бойцов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Екатеринбурге есть памятник «Войнам –спортсменам Урала»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 – отважные, смелые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9407" y="3532592"/>
            <a:ext cx="18905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видами спорта </a:t>
            </a:r>
            <a:r>
              <a:rPr lang="ru-RU" sz="1400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занимались </a:t>
            </a:r>
            <a:r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город может называться «героем»?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спортсменов участвовало в ВОВ?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животные помогали людям в годы ВОВ?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96833" y="640081"/>
            <a:ext cx="11522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0" i="0">
              <a:effectLst/>
              <a:latin typeface="Inter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97041" y="888680"/>
            <a:ext cx="9281526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Как мы можем сохранить память о подвиге людей, подаривших нам мир?</a:t>
            </a:r>
          </a:p>
          <a:p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Ветеранов, не щадивших своей жизни в боях за наше счастье и свободу, остаётся всё меньше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Наша общая ответственность - собирать и изучать материалы о защитниках Родины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Важность передачи памяти будущим поколениям</a:t>
            </a:r>
          </a:p>
          <a:p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вопросы для обсуждения:</a:t>
            </a:r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важно помнить о подвигах военных лет?</a:t>
            </a:r>
          </a:p>
          <a:p>
            <a:pPr>
              <a:buFont typeface="+mj-lt"/>
              <a:buAutoNum type="arabicPeriod"/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способами мы можем сохранить эту память?</a:t>
            </a:r>
          </a:p>
          <a:p>
            <a:pPr>
              <a:buFont typeface="+mj-lt"/>
              <a:buAutoNum type="arabicPeriod"/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Что лично каждый из нас может сделать для этого?</a:t>
            </a:r>
          </a:p>
          <a:p>
            <a:endParaRPr lang="ru-RU" sz="1400" b="0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2389" y="652124"/>
            <a:ext cx="7806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Проблемная ситуация для детей (по "Модели трёх вопросов")</a:t>
            </a:r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05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49" y="1825625"/>
            <a:ext cx="3273701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560"/>
            <a:ext cx="12193057" cy="6919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29" y="2457270"/>
            <a:ext cx="2568646" cy="3414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18" y="2457270"/>
            <a:ext cx="2568646" cy="34141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645" y="2457270"/>
            <a:ext cx="2573137" cy="342016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76550" y="952024"/>
            <a:ext cx="95772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— хранитель памяти поколений. В тёплой и доверительной атмосфере она раскрывает перед детьми страницы героического прошлого, рассказывая о подвигах, мужестве и великой Победе. Каждая такая беседа — это не просто урок истории, а важный шаг в воспитании маленьких патриотов, которые будут помнить, ценить и беречь мир, завоёванный для них их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прадедами».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9951" y="559808"/>
            <a:ext cx="5772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mtClean="0"/>
              <a:t>Беседы с воспитанниками</a:t>
            </a:r>
            <a:endParaRPr lang="ru-RU" sz="2000" b="1"/>
          </a:p>
        </p:txBody>
      </p:sp>
    </p:spTree>
    <p:extLst>
      <p:ext uri="{BB962C8B-B14F-4D97-AF65-F5344CB8AC3E}">
        <p14:creationId xmlns:p14="http://schemas.microsoft.com/office/powerpoint/2010/main" val="407488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1176</Words>
  <Application>Microsoft Office PowerPoint</Application>
  <PresentationFormat>Широкоэкранный</PresentationFormat>
  <Paragraphs>218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Inter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sana</dc:creator>
  <cp:lastModifiedBy>Лариса</cp:lastModifiedBy>
  <cp:revision>114</cp:revision>
  <dcterms:created xsi:type="dcterms:W3CDTF">2025-01-19T14:42:55Z</dcterms:created>
  <dcterms:modified xsi:type="dcterms:W3CDTF">2026-02-11T18:06:20Z</dcterms:modified>
</cp:coreProperties>
</file>